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1"/>
  </p:notesMasterIdLst>
  <p:sldIdLst>
    <p:sldId id="256" r:id="rId2"/>
    <p:sldId id="304" r:id="rId3"/>
    <p:sldId id="259" r:id="rId4"/>
    <p:sldId id="309" r:id="rId5"/>
    <p:sldId id="306" r:id="rId6"/>
    <p:sldId id="305" r:id="rId7"/>
    <p:sldId id="310" r:id="rId8"/>
    <p:sldId id="311" r:id="rId9"/>
    <p:sldId id="260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Montserrat Black" panose="00000A00000000000000" pitchFamily="2" charset="0"/>
      <p:bold r:id="rId16"/>
      <p:boldItalic r:id="rId17"/>
    </p:embeddedFont>
    <p:embeddedFont>
      <p:font typeface="Montserrat ExtraLight" panose="000003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B961"/>
    <a:srgbClr val="D5C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DB656D-99FD-4D8B-906E-5106ED71F095}">
  <a:tblStyle styleId="{37DB656D-99FD-4D8B-906E-5106ED71F0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0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Hoja1!$A$2:$A$6</c:f>
              <c:strCache>
                <c:ptCount val="5"/>
                <c:pt idx="0">
                  <c:v>Salida del Camino</c:v>
                </c:pt>
                <c:pt idx="1">
                  <c:v>Atropellamiento</c:v>
                </c:pt>
                <c:pt idx="2">
                  <c:v>Motocicleta</c:v>
                </c:pt>
                <c:pt idx="3">
                  <c:v>Objeto Fijo</c:v>
                </c:pt>
                <c:pt idx="4">
                  <c:v>Vehículo</c:v>
                </c:pt>
              </c:strCache>
            </c:strRef>
          </c:cat>
          <c:val>
            <c:numRef>
              <c:f>Hoja1!$B$2:$B$6</c:f>
              <c:numCache>
                <c:formatCode>#,##0</c:formatCode>
                <c:ptCount val="5"/>
                <c:pt idx="0">
                  <c:v>8827</c:v>
                </c:pt>
                <c:pt idx="1">
                  <c:v>9432</c:v>
                </c:pt>
                <c:pt idx="2">
                  <c:v>40753</c:v>
                </c:pt>
                <c:pt idx="3">
                  <c:v>42243</c:v>
                </c:pt>
                <c:pt idx="4">
                  <c:v>179696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F9-4DCF-BCEF-B6A5D73A06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5"/>
        <c:axId val="595344767"/>
        <c:axId val="595352671"/>
      </c:barChart>
      <c:catAx>
        <c:axId val="5953447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595352671"/>
        <c:crosses val="autoZero"/>
        <c:auto val="1"/>
        <c:lblAlgn val="ctr"/>
        <c:lblOffset val="100"/>
        <c:noMultiLvlLbl val="0"/>
      </c:catAx>
      <c:valAx>
        <c:axId val="595352671"/>
        <c:scaling>
          <c:orientation val="minMax"/>
        </c:scaling>
        <c:delete val="1"/>
        <c:axPos val="b"/>
        <c:numFmt formatCode="#,##0" sourceLinked="1"/>
        <c:majorTickMark val="none"/>
        <c:minorTickMark val="none"/>
        <c:tickLblPos val="nextTo"/>
        <c:crossAx val="595344767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>
                <a:solidFill>
                  <a:schemeClr val="bg1"/>
                </a:solidFill>
              </a:rPr>
              <a:t>Principales</a:t>
            </a:r>
            <a:r>
              <a:rPr lang="en-US" dirty="0"/>
              <a:t> </a:t>
            </a:r>
            <a:r>
              <a:rPr lang="en-US" dirty="0" err="1">
                <a:solidFill>
                  <a:schemeClr val="bg1"/>
                </a:solidFill>
              </a:rPr>
              <a:t>Ciudades</a:t>
            </a:r>
            <a:endParaRPr lang="en-US" dirty="0">
              <a:solidFill>
                <a:schemeClr val="bg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solidFill>
                  <a:schemeClr val="accent3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7D3-42BE-A2B0-0368DA51EB45}"/>
              </c:ext>
            </c:extLst>
          </c:dPt>
          <c:dPt>
            <c:idx val="2"/>
            <c:invertIfNegative val="0"/>
            <c:bubble3D val="0"/>
            <c:spPr>
              <a:solidFill>
                <a:schemeClr val="bg2">
                  <a:lumMod val="20000"/>
                  <a:lumOff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87D3-42BE-A2B0-0368DA51EB45}"/>
              </c:ext>
            </c:extLst>
          </c:dPt>
          <c:dLbls>
            <c:dLbl>
              <c:idx val="0"/>
              <c:layout>
                <c:manualLayout>
                  <c:x val="4.574529989556003E-3"/>
                  <c:y val="0.10858483562502469"/>
                </c:manualLayout>
              </c:layout>
              <c:tx>
                <c:rich>
                  <a:bodyPr/>
                  <a:lstStyle/>
                  <a:p>
                    <a:fld id="{3A60E005-0B90-4D8B-AF34-917E05E59AAB}" type="VALUE">
                      <a:rPr lang="en-US">
                        <a:solidFill>
                          <a:schemeClr val="tx2"/>
                        </a:solidFill>
                      </a:rPr>
                      <a:pPr/>
                      <a:t>[VALOR]</a:t>
                    </a:fld>
                    <a:endParaRPr lang="es-MX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87D3-42BE-A2B0-0368DA51EB45}"/>
                </c:ext>
              </c:extLst>
            </c:dLbl>
            <c:dLbl>
              <c:idx val="1"/>
              <c:layout>
                <c:manualLayout>
                  <c:x val="2.2872649947779699E-3"/>
                  <c:y val="8.2374702887949763E-2"/>
                </c:manualLayout>
              </c:layout>
              <c:tx>
                <c:rich>
                  <a:bodyPr/>
                  <a:lstStyle/>
                  <a:p>
                    <a:fld id="{F1F736D7-D1E4-4347-B467-FF227FA7C398}" type="VALUE">
                      <a:rPr lang="en-US">
                        <a:solidFill>
                          <a:schemeClr val="tx2"/>
                        </a:solidFill>
                      </a:rPr>
                      <a:pPr/>
                      <a:t>[VALOR]</a:t>
                    </a:fld>
                    <a:endParaRPr lang="es-MX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87D3-42BE-A2B0-0368DA51EB45}"/>
                </c:ext>
              </c:extLst>
            </c:dLbl>
            <c:dLbl>
              <c:idx val="2"/>
              <c:layout>
                <c:manualLayout>
                  <c:x val="2.2872649947780119E-3"/>
                  <c:y val="9.3607616918124734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20115499-BA85-4786-BD7F-D1B9C288DD0C}" type="VALUE">
                      <a:rPr lang="en-US">
                        <a:solidFill>
                          <a:schemeClr val="tx1"/>
                        </a:solidFill>
                      </a:rPr>
                      <a:pPr>
                        <a:defRPr>
                          <a:solidFill>
                            <a:schemeClr val="tx1"/>
                          </a:solidFill>
                        </a:defRPr>
                      </a:pPr>
                      <a:t>[VALOR]</a:t>
                    </a:fld>
                    <a:endParaRPr lang="es-MX"/>
                  </a:p>
                </c:rich>
              </c:tx>
              <c:numFmt formatCode="#,##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MX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87D3-42BE-A2B0-0368DA51EB45}"/>
                </c:ext>
              </c:extLst>
            </c:dLbl>
            <c:dLbl>
              <c:idx val="3"/>
              <c:layout>
                <c:manualLayout>
                  <c:x val="-8.3865414321437683E-17"/>
                  <c:y val="8.2374702887949763E-2"/>
                </c:manualLayout>
              </c:layout>
              <c:tx>
                <c:rich>
                  <a:bodyPr/>
                  <a:lstStyle/>
                  <a:p>
                    <a:fld id="{62FE348C-CB99-4441-B00F-46B45ED6E14D}" type="VALUE">
                      <a:rPr lang="en-US">
                        <a:solidFill>
                          <a:schemeClr val="tx2"/>
                        </a:solidFill>
                      </a:rPr>
                      <a:pPr/>
                      <a:t>[VALOR]</a:t>
                    </a:fld>
                    <a:endParaRPr lang="es-MX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87D3-42BE-A2B0-0368DA51EB45}"/>
                </c:ext>
              </c:extLst>
            </c:dLbl>
            <c:dLbl>
              <c:idx val="4"/>
              <c:layout>
                <c:manualLayout>
                  <c:x val="0"/>
                  <c:y val="8.2374702887949625E-2"/>
                </c:manualLayout>
              </c:layout>
              <c:tx>
                <c:rich>
                  <a:bodyPr/>
                  <a:lstStyle/>
                  <a:p>
                    <a:fld id="{DA75F0E4-6C3D-4DF3-8FB1-C4F184157C11}" type="VALUE">
                      <a:rPr lang="en-US">
                        <a:solidFill>
                          <a:schemeClr val="tx2"/>
                        </a:solidFill>
                      </a:rPr>
                      <a:pPr/>
                      <a:t>[VALOR]</a:t>
                    </a:fld>
                    <a:endParaRPr lang="es-MX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87D3-42BE-A2B0-0368DA51EB45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Hoja1!$A$2:$A$6</c:f>
              <c:strCache>
                <c:ptCount val="5"/>
                <c:pt idx="0">
                  <c:v>Nuevo León</c:v>
                </c:pt>
                <c:pt idx="1">
                  <c:v>Chihuahua</c:v>
                </c:pt>
                <c:pt idx="2">
                  <c:v>Estado de México</c:v>
                </c:pt>
                <c:pt idx="3">
                  <c:v>Jalisco</c:v>
                </c:pt>
                <c:pt idx="4">
                  <c:v>Guanajuato</c:v>
                </c:pt>
              </c:strCache>
            </c:strRef>
          </c:cat>
          <c:val>
            <c:numRef>
              <c:f>Hoja1!$B$2:$B$6</c:f>
              <c:numCache>
                <c:formatCode>General</c:formatCode>
                <c:ptCount val="5"/>
                <c:pt idx="0">
                  <c:v>64058</c:v>
                </c:pt>
                <c:pt idx="1">
                  <c:v>22175</c:v>
                </c:pt>
                <c:pt idx="2">
                  <c:v>16940</c:v>
                </c:pt>
                <c:pt idx="3">
                  <c:v>15812</c:v>
                </c:pt>
                <c:pt idx="4">
                  <c:v>15702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D3-42BE-A2B0-0368DA51EB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8"/>
        <c:overlap val="-27"/>
        <c:axId val="645029519"/>
        <c:axId val="645048239"/>
      </c:barChart>
      <c:catAx>
        <c:axId val="6450295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D5B961"/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645048239"/>
        <c:crosses val="autoZero"/>
        <c:auto val="1"/>
        <c:lblAlgn val="ctr"/>
        <c:lblOffset val="100"/>
        <c:noMultiLvlLbl val="0"/>
      </c:catAx>
      <c:valAx>
        <c:axId val="645048239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0"/>
        <c:majorTickMark val="none"/>
        <c:minorTickMark val="none"/>
        <c:tickLblPos val="nextTo"/>
        <c:crossAx val="6450295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1816437007874019E-2"/>
          <c:y val="3.0265748031496061E-2"/>
          <c:w val="0.93943356299212599"/>
          <c:h val="0.79995374015748033"/>
        </c:manualLayout>
      </c:layout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MES</c:v>
                </c:pt>
              </c:strCache>
            </c:strRef>
          </c:tx>
          <c:spPr>
            <a:ln w="79375" cap="rnd" cmpd="sng">
              <a:solidFill>
                <a:schemeClr val="accent1"/>
              </a:solidFill>
              <a:round/>
              <a:headEnd type="none" w="sm" len="sm"/>
              <a:tailEnd type="none" w="sm" len="sm"/>
            </a:ln>
            <a:effectLst/>
          </c:spPr>
          <c:marker>
            <c:symbol val="circle"/>
            <c:size val="5"/>
            <c:spPr>
              <a:solidFill>
                <a:schemeClr val="bg1">
                  <a:alpha val="83000"/>
                </a:schemeClr>
              </a:solidFill>
              <a:ln w="9525">
                <a:solidFill>
                  <a:schemeClr val="tx2"/>
                </a:solidFill>
              </a:ln>
              <a:effectLst/>
            </c:spPr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3A4-4538-ADE9-5B41F84C747F}"/>
                </c:ext>
              </c:extLst>
            </c:dLbl>
            <c:dLbl>
              <c:idx val="1"/>
              <c:layout>
                <c:manualLayout>
                  <c:x val="8.3333333333332951E-3"/>
                  <c:y val="-2.187500000000001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C25-46E3-889D-E0B7ECC9D6BE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23A4-4538-ADE9-5B41F84C747F}"/>
                </c:ext>
              </c:extLst>
            </c:dLbl>
            <c:dLbl>
              <c:idx val="3"/>
              <c:layout>
                <c:manualLayout>
                  <c:x val="2.0833333333333333E-3"/>
                  <c:y val="2.50000000000000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23A4-4538-ADE9-5B41F84C747F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23A4-4538-ADE9-5B41F84C747F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23A4-4538-ADE9-5B41F84C747F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23A4-4538-ADE9-5B41F84C747F}"/>
                </c:ext>
              </c:extLst>
            </c:dLbl>
            <c:dLbl>
              <c:idx val="7"/>
              <c:layout>
                <c:manualLayout>
                  <c:x val="6.2500000000000003E-3"/>
                  <c:y val="-0.0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3A4-4538-ADE9-5B41F84C747F}"/>
                </c:ext>
              </c:extLst>
            </c:dLbl>
            <c:dLbl>
              <c:idx val="8"/>
              <c:layout>
                <c:manualLayout>
                  <c:x val="0"/>
                  <c:y val="3.74999999999999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3A4-4538-ADE9-5B41F84C747F}"/>
                </c:ext>
              </c:extLst>
            </c:dLbl>
            <c:dLbl>
              <c:idx val="9"/>
              <c:layout>
                <c:manualLayout>
                  <c:x val="2.0833333333333333E-3"/>
                  <c:y val="-2.81250000000000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23A4-4538-ADE9-5B41F84C747F}"/>
                </c:ext>
              </c:extLst>
            </c:dLbl>
            <c:dLbl>
              <c:idx val="10"/>
              <c:layout>
                <c:manualLayout>
                  <c:x val="1.4583333333333334E-2"/>
                  <c:y val="-2.8645502418044985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C25-46E3-889D-E0B7ECC9D6BE}"/>
                </c:ext>
              </c:extLst>
            </c:dLbl>
            <c:dLbl>
              <c:idx val="11"/>
              <c:layout>
                <c:manualLayout>
                  <c:x val="-1.0416666666666819E-2"/>
                  <c:y val="-5.31249999999999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3A4-4538-ADE9-5B41F84C747F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Hoja1!$B$2:$B$13</c:f>
              <c:numCache>
                <c:formatCode>General</c:formatCode>
                <c:ptCount val="12"/>
                <c:pt idx="0">
                  <c:v>30121</c:v>
                </c:pt>
                <c:pt idx="1">
                  <c:v>30554</c:v>
                </c:pt>
                <c:pt idx="2">
                  <c:v>27403</c:v>
                </c:pt>
                <c:pt idx="3">
                  <c:v>17200</c:v>
                </c:pt>
                <c:pt idx="4">
                  <c:v>19074</c:v>
                </c:pt>
                <c:pt idx="5">
                  <c:v>21392</c:v>
                </c:pt>
                <c:pt idx="6">
                  <c:v>23505</c:v>
                </c:pt>
                <c:pt idx="7">
                  <c:v>25217</c:v>
                </c:pt>
                <c:pt idx="8">
                  <c:v>24644</c:v>
                </c:pt>
                <c:pt idx="9">
                  <c:v>27379</c:v>
                </c:pt>
                <c:pt idx="10">
                  <c:v>25735</c:v>
                </c:pt>
                <c:pt idx="11">
                  <c:v>29454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3A4-4538-ADE9-5B41F84C74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63942239"/>
        <c:axId val="663945983"/>
      </c:lineChart>
      <c:catAx>
        <c:axId val="6639422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663945983"/>
        <c:crosses val="autoZero"/>
        <c:auto val="1"/>
        <c:lblAlgn val="ctr"/>
        <c:lblOffset val="100"/>
        <c:noMultiLvlLbl val="0"/>
      </c:catAx>
      <c:valAx>
        <c:axId val="663945983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6639422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321E-4276-9EF8-BC0500A564C7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21E-4276-9EF8-BC0500A564C7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21E-4276-9EF8-BC0500A564C7}"/>
              </c:ext>
            </c:extLst>
          </c:dPt>
          <c:cat>
            <c:strRef>
              <c:f>Hoja1!$A$2:$A$4</c:f>
              <c:strCache>
                <c:ptCount val="3"/>
                <c:pt idx="0">
                  <c:v>Mujer</c:v>
                </c:pt>
                <c:pt idx="1">
                  <c:v>Hombre</c:v>
                </c:pt>
                <c:pt idx="2">
                  <c:v>Se fugó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39573</c:v>
                </c:pt>
                <c:pt idx="1">
                  <c:v>228222</c:v>
                </c:pt>
                <c:pt idx="2">
                  <c:v>33883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19-4BA0-BD05-28A456F827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79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6d3f01ad6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6d3f01ad6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Total Accidentes 2020= 301,678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195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6d3f01ad6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6d3f01ad6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Habitantes México=128 M – 0.25%  Nuevo León=5M – 1.28%       CDMX=8M       EDO MEX=16M-0.1059%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0522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d1c55ffe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6d1c55ffe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0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6d3f01ad6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6d3f01ad6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6367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931325" y="2270488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ExtraLight"/>
              <a:buNone/>
              <a:defRPr sz="3600" b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931325" y="1075113"/>
            <a:ext cx="33432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 b="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31325" y="3275788"/>
            <a:ext cx="310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000000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51007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AND_BODY_1_1_1">
    <p:bg>
      <p:bgPr>
        <a:solidFill>
          <a:schemeClr val="dk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1"/>
          </p:nvPr>
        </p:nvSpPr>
        <p:spPr>
          <a:xfrm>
            <a:off x="5191275" y="1765350"/>
            <a:ext cx="2808000" cy="21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8" r:id="rId5"/>
    <p:sldLayoutId id="2147483664" r:id="rId6"/>
    <p:sldLayoutId id="214748367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070400" y="3402065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Accidentes de Tránsito Terrestre en </a:t>
            </a:r>
            <a:r>
              <a:rPr lang="en" dirty="0">
                <a:solidFill>
                  <a:schemeClr val="lt1"/>
                </a:solidFill>
              </a:rPr>
              <a:t>México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1;p33">
            <a:extLst>
              <a:ext uri="{FF2B5EF4-FFF2-40B4-BE49-F238E27FC236}">
                <a16:creationId xmlns:a16="http://schemas.microsoft.com/office/drawing/2014/main" id="{9FC2025F-78CD-4C33-95B1-C495F53D61E9}"/>
              </a:ext>
            </a:extLst>
          </p:cNvPr>
          <p:cNvSpPr txBox="1">
            <a:spLocks/>
          </p:cNvSpPr>
          <p:nvPr/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dirty="0"/>
              <a:t>01</a:t>
            </a:r>
          </a:p>
        </p:txBody>
      </p:sp>
      <p:sp>
        <p:nvSpPr>
          <p:cNvPr id="7" name="Google Shape;186;p33">
            <a:extLst>
              <a:ext uri="{FF2B5EF4-FFF2-40B4-BE49-F238E27FC236}">
                <a16:creationId xmlns:a16="http://schemas.microsoft.com/office/drawing/2014/main" id="{5324FF02-7878-4211-9EBD-7FC92DE6DFFF}"/>
              </a:ext>
            </a:extLst>
          </p:cNvPr>
          <p:cNvSpPr txBox="1">
            <a:spLocks/>
          </p:cNvSpPr>
          <p:nvPr/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dirty="0"/>
              <a:t>02</a:t>
            </a:r>
          </a:p>
        </p:txBody>
      </p:sp>
      <p:sp>
        <p:nvSpPr>
          <p:cNvPr id="9" name="Google Shape;189;p33">
            <a:extLst>
              <a:ext uri="{FF2B5EF4-FFF2-40B4-BE49-F238E27FC236}">
                <a16:creationId xmlns:a16="http://schemas.microsoft.com/office/drawing/2014/main" id="{74BD914F-6DEE-4FC1-93AB-0E10DEC3C7D4}"/>
              </a:ext>
            </a:extLst>
          </p:cNvPr>
          <p:cNvSpPr txBox="1">
            <a:spLocks/>
          </p:cNvSpPr>
          <p:nvPr/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/>
              <a:t>03</a:t>
            </a:r>
            <a:endParaRPr lang="en" dirty="0"/>
          </a:p>
        </p:txBody>
      </p:sp>
      <p:sp>
        <p:nvSpPr>
          <p:cNvPr id="11" name="Google Shape;192;p33">
            <a:extLst>
              <a:ext uri="{FF2B5EF4-FFF2-40B4-BE49-F238E27FC236}">
                <a16:creationId xmlns:a16="http://schemas.microsoft.com/office/drawing/2014/main" id="{4B3B62D8-5A29-4995-AE63-864750297C92}"/>
              </a:ext>
            </a:extLst>
          </p:cNvPr>
          <p:cNvSpPr txBox="1">
            <a:spLocks/>
          </p:cNvSpPr>
          <p:nvPr/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/>
              <a:t>04</a:t>
            </a:r>
            <a:endParaRPr lang="en" dirty="0"/>
          </a:p>
        </p:txBody>
      </p:sp>
      <p:sp>
        <p:nvSpPr>
          <p:cNvPr id="12" name="Google Shape;181;p33">
            <a:extLst>
              <a:ext uri="{FF2B5EF4-FFF2-40B4-BE49-F238E27FC236}">
                <a16:creationId xmlns:a16="http://schemas.microsoft.com/office/drawing/2014/main" id="{0ED5E094-6495-458D-AB09-CD7BE3926882}"/>
              </a:ext>
            </a:extLst>
          </p:cNvPr>
          <p:cNvSpPr txBox="1">
            <a:spLocks/>
          </p:cNvSpPr>
          <p:nvPr/>
        </p:nvSpPr>
        <p:spPr>
          <a:xfrm>
            <a:off x="1221181" y="2024149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4800" dirty="0">
                <a:solidFill>
                  <a:srgbClr val="D5B961"/>
                </a:solidFill>
              </a:rPr>
              <a:t>01</a:t>
            </a:r>
            <a:r>
              <a:rPr lang="en" dirty="0"/>
              <a:t>01</a:t>
            </a:r>
          </a:p>
        </p:txBody>
      </p:sp>
      <p:sp>
        <p:nvSpPr>
          <p:cNvPr id="15" name="Google Shape;181;p33">
            <a:extLst>
              <a:ext uri="{FF2B5EF4-FFF2-40B4-BE49-F238E27FC236}">
                <a16:creationId xmlns:a16="http://schemas.microsoft.com/office/drawing/2014/main" id="{FCD2FFFD-A190-4BA3-A535-BED501344297}"/>
              </a:ext>
            </a:extLst>
          </p:cNvPr>
          <p:cNvSpPr txBox="1">
            <a:spLocks/>
          </p:cNvSpPr>
          <p:nvPr/>
        </p:nvSpPr>
        <p:spPr>
          <a:xfrm>
            <a:off x="1221181" y="3689889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4800" dirty="0">
                <a:solidFill>
                  <a:srgbClr val="D5B961"/>
                </a:solidFill>
              </a:rPr>
              <a:t>03</a:t>
            </a:r>
            <a:r>
              <a:rPr lang="en" dirty="0"/>
              <a:t>01</a:t>
            </a:r>
          </a:p>
        </p:txBody>
      </p:sp>
      <p:sp>
        <p:nvSpPr>
          <p:cNvPr id="19" name="Google Shape;181;p33">
            <a:extLst>
              <a:ext uri="{FF2B5EF4-FFF2-40B4-BE49-F238E27FC236}">
                <a16:creationId xmlns:a16="http://schemas.microsoft.com/office/drawing/2014/main" id="{52ED4251-9C5B-4F3C-850E-1FFEEEA71F16}"/>
              </a:ext>
            </a:extLst>
          </p:cNvPr>
          <p:cNvSpPr txBox="1">
            <a:spLocks/>
          </p:cNvSpPr>
          <p:nvPr/>
        </p:nvSpPr>
        <p:spPr>
          <a:xfrm>
            <a:off x="1221180" y="2857559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sz="4800" dirty="0">
                <a:solidFill>
                  <a:srgbClr val="D5B961"/>
                </a:solidFill>
              </a:rPr>
              <a:t>02</a:t>
            </a:r>
            <a:r>
              <a:rPr lang="en" dirty="0"/>
              <a:t>01</a:t>
            </a:r>
          </a:p>
        </p:txBody>
      </p:sp>
      <p:sp>
        <p:nvSpPr>
          <p:cNvPr id="20" name="Google Shape;182;p33">
            <a:extLst>
              <a:ext uri="{FF2B5EF4-FFF2-40B4-BE49-F238E27FC236}">
                <a16:creationId xmlns:a16="http://schemas.microsoft.com/office/drawing/2014/main" id="{878269AC-2D7A-424C-9ECC-2A621735A9D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956603" y="2002115"/>
            <a:ext cx="6063531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dirty="0" err="1">
                <a:solidFill>
                  <a:schemeClr val="bg1"/>
                </a:solidFill>
                <a:latin typeface="+mj-lt"/>
              </a:rPr>
              <a:t>Contexto</a:t>
            </a:r>
            <a:r>
              <a:rPr lang="en-US" altLang="ko-KR" sz="2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s-MX" altLang="ko-KR" sz="2400" b="1" dirty="0">
                <a:solidFill>
                  <a:schemeClr val="bg1"/>
                </a:solidFill>
                <a:latin typeface="+mj-lt"/>
              </a:rPr>
              <a:t>Accidentes</a:t>
            </a:r>
            <a:r>
              <a:rPr lang="en-US" altLang="ko-KR" sz="2400" b="1" dirty="0">
                <a:solidFill>
                  <a:schemeClr val="bg1"/>
                </a:solidFill>
                <a:latin typeface="+mj-lt"/>
              </a:rPr>
              <a:t> de </a:t>
            </a:r>
            <a:r>
              <a:rPr lang="en-US" altLang="ko-KR" sz="2400" b="1" dirty="0" err="1">
                <a:solidFill>
                  <a:schemeClr val="bg1"/>
                </a:solidFill>
                <a:latin typeface="+mj-lt"/>
              </a:rPr>
              <a:t>Tránsito</a:t>
            </a:r>
            <a:r>
              <a:rPr lang="en-US" altLang="ko-KR" sz="2400" b="1" dirty="0">
                <a:solidFill>
                  <a:schemeClr val="bg1"/>
                </a:solidFill>
                <a:latin typeface="+mj-lt"/>
              </a:rPr>
              <a:t> </a:t>
            </a:r>
            <a:endParaRPr sz="2400" dirty="0"/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FD23E6FD-687A-4B85-A81F-C78AFEA4355B}"/>
              </a:ext>
            </a:extLst>
          </p:cNvPr>
          <p:cNvCxnSpPr>
            <a:cxnSpLocks/>
          </p:cNvCxnSpPr>
          <p:nvPr/>
        </p:nvCxnSpPr>
        <p:spPr>
          <a:xfrm>
            <a:off x="2678494" y="2024149"/>
            <a:ext cx="0" cy="2321840"/>
          </a:xfrm>
          <a:prstGeom prst="line">
            <a:avLst/>
          </a:prstGeom>
          <a:ln>
            <a:solidFill>
              <a:srgbClr val="D5B96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Google Shape;182;p33">
            <a:extLst>
              <a:ext uri="{FF2B5EF4-FFF2-40B4-BE49-F238E27FC236}">
                <a16:creationId xmlns:a16="http://schemas.microsoft.com/office/drawing/2014/main" id="{1AFA0215-6FC3-40CF-8E59-18DF9682AAB6}"/>
              </a:ext>
            </a:extLst>
          </p:cNvPr>
          <p:cNvSpPr txBox="1">
            <a:spLocks/>
          </p:cNvSpPr>
          <p:nvPr/>
        </p:nvSpPr>
        <p:spPr>
          <a:xfrm>
            <a:off x="2956603" y="2845033"/>
            <a:ext cx="6063531" cy="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MX" altLang="ko-KR" sz="2400" b="1" dirty="0">
                <a:solidFill>
                  <a:schemeClr val="bg1"/>
                </a:solidFill>
                <a:latin typeface="+mj-lt"/>
              </a:rPr>
              <a:t>Principales</a:t>
            </a:r>
            <a:r>
              <a:rPr lang="en-US" altLang="ko-KR" sz="2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s-MX" altLang="ko-KR" sz="2400" b="1" dirty="0">
                <a:solidFill>
                  <a:schemeClr val="bg1"/>
                </a:solidFill>
                <a:latin typeface="+mj-lt"/>
              </a:rPr>
              <a:t>Causales</a:t>
            </a:r>
          </a:p>
        </p:txBody>
      </p:sp>
      <p:sp>
        <p:nvSpPr>
          <p:cNvPr id="26" name="Google Shape;182;p33">
            <a:extLst>
              <a:ext uri="{FF2B5EF4-FFF2-40B4-BE49-F238E27FC236}">
                <a16:creationId xmlns:a16="http://schemas.microsoft.com/office/drawing/2014/main" id="{12C004CC-1DAF-406C-B520-9A86A3445DE3}"/>
              </a:ext>
            </a:extLst>
          </p:cNvPr>
          <p:cNvSpPr txBox="1">
            <a:spLocks/>
          </p:cNvSpPr>
          <p:nvPr/>
        </p:nvSpPr>
        <p:spPr>
          <a:xfrm>
            <a:off x="2959867" y="3677363"/>
            <a:ext cx="6063531" cy="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altLang="ko-KR" sz="2400" b="1" dirty="0" err="1">
                <a:solidFill>
                  <a:schemeClr val="bg1"/>
                </a:solidFill>
                <a:latin typeface="+mj-lt"/>
              </a:rPr>
              <a:t>Indicadores</a:t>
            </a:r>
            <a:r>
              <a:rPr lang="en-US" altLang="ko-KR" sz="2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2400" b="1" dirty="0" err="1">
                <a:solidFill>
                  <a:schemeClr val="bg1"/>
                </a:solidFill>
                <a:latin typeface="+mj-lt"/>
              </a:rPr>
              <a:t>Tránsito</a:t>
            </a:r>
            <a:r>
              <a:rPr lang="en-US" altLang="ko-KR" sz="2400" b="1" dirty="0">
                <a:solidFill>
                  <a:schemeClr val="bg1"/>
                </a:solidFill>
                <a:latin typeface="+mj-lt"/>
              </a:rPr>
              <a:t> Terrestre</a:t>
            </a:r>
          </a:p>
        </p:txBody>
      </p:sp>
      <p:sp>
        <p:nvSpPr>
          <p:cNvPr id="29" name="Google Shape;197;p34">
            <a:extLst>
              <a:ext uri="{FF2B5EF4-FFF2-40B4-BE49-F238E27FC236}">
                <a16:creationId xmlns:a16="http://schemas.microsoft.com/office/drawing/2014/main" id="{5355153B-451F-4856-A96A-55E1B2ED6DE1}"/>
              </a:ext>
            </a:extLst>
          </p:cNvPr>
          <p:cNvSpPr txBox="1">
            <a:spLocks/>
          </p:cNvSpPr>
          <p:nvPr/>
        </p:nvSpPr>
        <p:spPr>
          <a:xfrm>
            <a:off x="5177868" y="697462"/>
            <a:ext cx="3646643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" dirty="0">
                <a:solidFill>
                  <a:schemeClr val="accent1"/>
                </a:solidFill>
              </a:rPr>
              <a:t>Contenido</a:t>
            </a:r>
            <a:endParaRPr lang="es-MX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081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3999123" y="1292375"/>
            <a:ext cx="5144877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¿ Qué son los accidentes de Tránsito Terrestre?</a:t>
            </a:r>
          </a:p>
        </p:txBody>
      </p:sp>
      <p:pic>
        <p:nvPicPr>
          <p:cNvPr id="199" name="Google Shape;199;p34"/>
          <p:cNvPicPr preferRelativeResize="0"/>
          <p:nvPr/>
        </p:nvPicPr>
        <p:blipFill rotWithShape="1">
          <a:blip r:embed="rId3">
            <a:alphaModFix/>
          </a:blip>
          <a:srcRect l="12478" r="37708"/>
          <a:stretch/>
        </p:blipFill>
        <p:spPr>
          <a:xfrm>
            <a:off x="0" y="0"/>
            <a:ext cx="3843225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4"/>
          <p:cNvSpPr/>
          <p:nvPr/>
        </p:nvSpPr>
        <p:spPr>
          <a:xfrm>
            <a:off x="-12300" y="0"/>
            <a:ext cx="3855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18BA954-401F-4E1A-896A-A7BC0351053E}"/>
              </a:ext>
            </a:extLst>
          </p:cNvPr>
          <p:cNvSpPr txBox="1"/>
          <p:nvPr/>
        </p:nvSpPr>
        <p:spPr>
          <a:xfrm>
            <a:off x="4389120" y="1943100"/>
            <a:ext cx="44348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s-MX" dirty="0">
              <a:solidFill>
                <a:schemeClr val="tx2"/>
              </a:solidFill>
            </a:endParaRPr>
          </a:p>
          <a:p>
            <a:pPr algn="just"/>
            <a:endParaRPr lang="es-MX" dirty="0">
              <a:solidFill>
                <a:schemeClr val="tx2"/>
              </a:solidFill>
            </a:endParaRPr>
          </a:p>
          <a:p>
            <a:pPr algn="just"/>
            <a:r>
              <a:rPr lang="es-MX" dirty="0">
                <a:solidFill>
                  <a:schemeClr val="tx2"/>
                </a:solidFill>
              </a:rPr>
              <a:t>Es un suceso que ocurre generalmente cuando un vehículo colisiona contra uno o mas vehículos, peatón, animal o alguna obstrucción.</a:t>
            </a:r>
          </a:p>
          <a:p>
            <a:pPr algn="just"/>
            <a:endParaRPr lang="es-MX" dirty="0">
              <a:solidFill>
                <a:schemeClr val="tx2"/>
              </a:solidFill>
            </a:endParaRPr>
          </a:p>
          <a:p>
            <a:pPr algn="just"/>
            <a:endParaRPr lang="es-MX" dirty="0">
              <a:solidFill>
                <a:schemeClr val="tx2"/>
              </a:solidFill>
            </a:endParaRPr>
          </a:p>
          <a:p>
            <a:pPr algn="just"/>
            <a:endParaRPr lang="es-MX" dirty="0">
              <a:solidFill>
                <a:schemeClr val="tx2"/>
              </a:solidFill>
            </a:endParaRPr>
          </a:p>
          <a:p>
            <a:pPr algn="just"/>
            <a:endParaRPr lang="es-MX" dirty="0">
              <a:solidFill>
                <a:schemeClr val="tx2"/>
              </a:solidFill>
            </a:endParaRPr>
          </a:p>
          <a:p>
            <a:pPr algn="just"/>
            <a:endParaRPr lang="es-MX" dirty="0">
              <a:solidFill>
                <a:schemeClr val="tx2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6DB0B75-3DC1-464A-B181-F14F6E5F7BB9}"/>
              </a:ext>
            </a:extLst>
          </p:cNvPr>
          <p:cNvSpPr txBox="1"/>
          <p:nvPr/>
        </p:nvSpPr>
        <p:spPr>
          <a:xfrm>
            <a:off x="4389120" y="3272197"/>
            <a:ext cx="44348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solidFill>
                  <a:schemeClr val="tx2"/>
                </a:solidFill>
              </a:rPr>
              <a:t>También suelen  considerarse eventos por irresponsabilidad, negligencia o imprudencia de los conductores.</a:t>
            </a:r>
            <a:endParaRPr lang="es-MX" sz="1400" dirty="0">
              <a:solidFill>
                <a:schemeClr val="bg1"/>
              </a:solidFill>
            </a:endParaRPr>
          </a:p>
          <a:p>
            <a:pPr algn="just"/>
            <a:endParaRPr lang="es-MX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5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Principales Causales</a:t>
            </a:r>
            <a:endParaRPr dirty="0"/>
          </a:p>
        </p:txBody>
      </p:sp>
      <p:graphicFrame>
        <p:nvGraphicFramePr>
          <p:cNvPr id="34" name="Gráfico 33">
            <a:extLst>
              <a:ext uri="{FF2B5EF4-FFF2-40B4-BE49-F238E27FC236}">
                <a16:creationId xmlns:a16="http://schemas.microsoft.com/office/drawing/2014/main" id="{73CB13F1-D8BA-44AD-8519-AC4972ED7E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5951583"/>
              </p:ext>
            </p:extLst>
          </p:nvPr>
        </p:nvGraphicFramePr>
        <p:xfrm>
          <a:off x="92176" y="905328"/>
          <a:ext cx="7119256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0" name="CuadroTexto 39">
            <a:extLst>
              <a:ext uri="{FF2B5EF4-FFF2-40B4-BE49-F238E27FC236}">
                <a16:creationId xmlns:a16="http://schemas.microsoft.com/office/drawing/2014/main" id="{A9079926-CCAE-421B-83E9-9C14D4AEAD94}"/>
              </a:ext>
            </a:extLst>
          </p:cNvPr>
          <p:cNvSpPr txBox="1"/>
          <p:nvPr/>
        </p:nvSpPr>
        <p:spPr>
          <a:xfrm>
            <a:off x="859317" y="661011"/>
            <a:ext cx="1718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Top 5</a:t>
            </a:r>
          </a:p>
        </p:txBody>
      </p:sp>
      <p:sp>
        <p:nvSpPr>
          <p:cNvPr id="87" name="Google Shape;311;p43">
            <a:extLst>
              <a:ext uri="{FF2B5EF4-FFF2-40B4-BE49-F238E27FC236}">
                <a16:creationId xmlns:a16="http://schemas.microsoft.com/office/drawing/2014/main" id="{6437732C-A8C0-46C3-8B82-067DCE11C462}"/>
              </a:ext>
            </a:extLst>
          </p:cNvPr>
          <p:cNvSpPr/>
          <p:nvPr/>
        </p:nvSpPr>
        <p:spPr>
          <a:xfrm>
            <a:off x="6951940" y="1704820"/>
            <a:ext cx="1916638" cy="146807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" name="Google Shape;312;p43">
            <a:extLst>
              <a:ext uri="{FF2B5EF4-FFF2-40B4-BE49-F238E27FC236}">
                <a16:creationId xmlns:a16="http://schemas.microsoft.com/office/drawing/2014/main" id="{3DC502F6-3773-4B4A-8D71-BCCAE01DC00D}"/>
              </a:ext>
            </a:extLst>
          </p:cNvPr>
          <p:cNvSpPr/>
          <p:nvPr/>
        </p:nvSpPr>
        <p:spPr>
          <a:xfrm>
            <a:off x="7583023" y="635545"/>
            <a:ext cx="655500" cy="655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90" name="Google Shape;314;p43">
            <a:extLst>
              <a:ext uri="{FF2B5EF4-FFF2-40B4-BE49-F238E27FC236}">
                <a16:creationId xmlns:a16="http://schemas.microsoft.com/office/drawing/2014/main" id="{CA31B905-73FE-4773-820A-F7D129174C65}"/>
              </a:ext>
            </a:extLst>
          </p:cNvPr>
          <p:cNvCxnSpPr>
            <a:cxnSpLocks/>
            <a:stCxn id="88" idx="4"/>
            <a:endCxn id="87" idx="0"/>
          </p:cNvCxnSpPr>
          <p:nvPr/>
        </p:nvCxnSpPr>
        <p:spPr>
          <a:xfrm flipH="1">
            <a:off x="7910259" y="1291045"/>
            <a:ext cx="514" cy="41377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316;p43">
            <a:extLst>
              <a:ext uri="{FF2B5EF4-FFF2-40B4-BE49-F238E27FC236}">
                <a16:creationId xmlns:a16="http://schemas.microsoft.com/office/drawing/2014/main" id="{223328C6-2F30-44EF-9931-EB5CE10A793B}"/>
              </a:ext>
            </a:extLst>
          </p:cNvPr>
          <p:cNvSpPr txBox="1">
            <a:spLocks/>
          </p:cNvSpPr>
          <p:nvPr/>
        </p:nvSpPr>
        <p:spPr>
          <a:xfrm>
            <a:off x="7239340" y="1930508"/>
            <a:ext cx="12327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s-MX" sz="1400" dirty="0"/>
              <a:t>Aliento Alcohólico</a:t>
            </a:r>
          </a:p>
        </p:txBody>
      </p:sp>
      <p:grpSp>
        <p:nvGrpSpPr>
          <p:cNvPr id="94" name="Google Shape;346;p43">
            <a:extLst>
              <a:ext uri="{FF2B5EF4-FFF2-40B4-BE49-F238E27FC236}">
                <a16:creationId xmlns:a16="http://schemas.microsoft.com/office/drawing/2014/main" id="{4D3AAC49-D57A-4431-A468-23BF00A57994}"/>
              </a:ext>
            </a:extLst>
          </p:cNvPr>
          <p:cNvGrpSpPr/>
          <p:nvPr/>
        </p:nvGrpSpPr>
        <p:grpSpPr>
          <a:xfrm>
            <a:off x="7690516" y="828561"/>
            <a:ext cx="440505" cy="290018"/>
            <a:chOff x="5727616" y="4204699"/>
            <a:chExt cx="440505" cy="290018"/>
          </a:xfrm>
        </p:grpSpPr>
        <p:sp>
          <p:nvSpPr>
            <p:cNvPr id="95" name="Google Shape;347;p43">
              <a:extLst>
                <a:ext uri="{FF2B5EF4-FFF2-40B4-BE49-F238E27FC236}">
                  <a16:creationId xmlns:a16="http://schemas.microsoft.com/office/drawing/2014/main" id="{D9F20C72-965A-4450-A6E3-DBB0D03BA2F0}"/>
                </a:ext>
              </a:extLst>
            </p:cNvPr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48;p43">
              <a:extLst>
                <a:ext uri="{FF2B5EF4-FFF2-40B4-BE49-F238E27FC236}">
                  <a16:creationId xmlns:a16="http://schemas.microsoft.com/office/drawing/2014/main" id="{B9DDC168-BB2F-4472-91B0-8636C30563D5}"/>
                </a:ext>
              </a:extLst>
            </p:cNvPr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49;p43">
              <a:extLst>
                <a:ext uri="{FF2B5EF4-FFF2-40B4-BE49-F238E27FC236}">
                  <a16:creationId xmlns:a16="http://schemas.microsoft.com/office/drawing/2014/main" id="{B761178B-1A8E-4FC5-82FB-E97B9D6894FA}"/>
                </a:ext>
              </a:extLst>
            </p:cNvPr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50;p43">
              <a:extLst>
                <a:ext uri="{FF2B5EF4-FFF2-40B4-BE49-F238E27FC236}">
                  <a16:creationId xmlns:a16="http://schemas.microsoft.com/office/drawing/2014/main" id="{EE62E857-4381-4873-82F8-17A26CCD4E12}"/>
                </a:ext>
              </a:extLst>
            </p:cNvPr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51;p43">
              <a:extLst>
                <a:ext uri="{FF2B5EF4-FFF2-40B4-BE49-F238E27FC236}">
                  <a16:creationId xmlns:a16="http://schemas.microsoft.com/office/drawing/2014/main" id="{2EFA4106-7696-4459-B1D2-1F6B2135800B}"/>
                </a:ext>
              </a:extLst>
            </p:cNvPr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52;p43">
              <a:extLst>
                <a:ext uri="{FF2B5EF4-FFF2-40B4-BE49-F238E27FC236}">
                  <a16:creationId xmlns:a16="http://schemas.microsoft.com/office/drawing/2014/main" id="{037428FC-9221-4A7B-8A1D-E5695013A274}"/>
                </a:ext>
              </a:extLst>
            </p:cNvPr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53;p43">
              <a:extLst>
                <a:ext uri="{FF2B5EF4-FFF2-40B4-BE49-F238E27FC236}">
                  <a16:creationId xmlns:a16="http://schemas.microsoft.com/office/drawing/2014/main" id="{9E9B93FC-E409-40E9-9B83-7242CE0D03E5}"/>
                </a:ext>
              </a:extLst>
            </p:cNvPr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54;p43">
              <a:extLst>
                <a:ext uri="{FF2B5EF4-FFF2-40B4-BE49-F238E27FC236}">
                  <a16:creationId xmlns:a16="http://schemas.microsoft.com/office/drawing/2014/main" id="{98E1D4A5-18E3-46FF-973E-FB23B36B7696}"/>
                </a:ext>
              </a:extLst>
            </p:cNvPr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8" name="Google Shape;315;p43">
            <a:extLst>
              <a:ext uri="{FF2B5EF4-FFF2-40B4-BE49-F238E27FC236}">
                <a16:creationId xmlns:a16="http://schemas.microsoft.com/office/drawing/2014/main" id="{19A08A59-8377-4CE0-A822-B47FB6B64A08}"/>
              </a:ext>
            </a:extLst>
          </p:cNvPr>
          <p:cNvCxnSpPr/>
          <p:nvPr/>
        </p:nvCxnSpPr>
        <p:spPr>
          <a:xfrm>
            <a:off x="7929052" y="3194932"/>
            <a:ext cx="0" cy="171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Google Shape;311;p43">
            <a:extLst>
              <a:ext uri="{FF2B5EF4-FFF2-40B4-BE49-F238E27FC236}">
                <a16:creationId xmlns:a16="http://schemas.microsoft.com/office/drawing/2014/main" id="{E7CE946D-A33B-4509-BC62-0E1C465BFCE3}"/>
              </a:ext>
            </a:extLst>
          </p:cNvPr>
          <p:cNvSpPr/>
          <p:nvPr/>
        </p:nvSpPr>
        <p:spPr>
          <a:xfrm>
            <a:off x="6950102" y="3366532"/>
            <a:ext cx="1916638" cy="146807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316;p43">
            <a:extLst>
              <a:ext uri="{FF2B5EF4-FFF2-40B4-BE49-F238E27FC236}">
                <a16:creationId xmlns:a16="http://schemas.microsoft.com/office/drawing/2014/main" id="{9A8EE361-D932-4375-9B07-DBCA5848A6D7}"/>
              </a:ext>
            </a:extLst>
          </p:cNvPr>
          <p:cNvSpPr txBox="1">
            <a:spLocks/>
          </p:cNvSpPr>
          <p:nvPr/>
        </p:nvSpPr>
        <p:spPr>
          <a:xfrm>
            <a:off x="7237502" y="3592220"/>
            <a:ext cx="12327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s-MX" sz="1400" dirty="0"/>
              <a:t>Cinturón de Seguridad</a:t>
            </a:r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531B2871-A040-47B7-9108-A9BD11863B1B}"/>
              </a:ext>
            </a:extLst>
          </p:cNvPr>
          <p:cNvSpPr txBox="1"/>
          <p:nvPr/>
        </p:nvSpPr>
        <p:spPr>
          <a:xfrm>
            <a:off x="7161044" y="2316508"/>
            <a:ext cx="15369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solidFill>
                  <a:schemeClr val="tx2"/>
                </a:solidFill>
              </a:rPr>
              <a:t>No 	65%</a:t>
            </a:r>
          </a:p>
          <a:p>
            <a:pPr algn="just"/>
            <a:r>
              <a:rPr lang="es-MX" dirty="0">
                <a:solidFill>
                  <a:schemeClr val="tx2"/>
                </a:solidFill>
              </a:rPr>
              <a:t>Si 	30%</a:t>
            </a:r>
          </a:p>
          <a:p>
            <a:pPr algn="just"/>
            <a:r>
              <a:rPr lang="es-MX" dirty="0">
                <a:solidFill>
                  <a:schemeClr val="tx2"/>
                </a:solidFill>
              </a:rPr>
              <a:t>Se Ignora 	  5%</a:t>
            </a:r>
          </a:p>
        </p:txBody>
      </p: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2D15B11F-E090-41E3-89CD-2912936CD1B4}"/>
              </a:ext>
            </a:extLst>
          </p:cNvPr>
          <p:cNvSpPr txBox="1"/>
          <p:nvPr/>
        </p:nvSpPr>
        <p:spPr>
          <a:xfrm>
            <a:off x="7201930" y="3940860"/>
            <a:ext cx="15369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solidFill>
                  <a:schemeClr val="tx2"/>
                </a:solidFill>
              </a:rPr>
              <a:t>No 	15%</a:t>
            </a:r>
          </a:p>
          <a:p>
            <a:pPr algn="just"/>
            <a:r>
              <a:rPr lang="es-MX" dirty="0">
                <a:solidFill>
                  <a:schemeClr val="tx2"/>
                </a:solidFill>
              </a:rPr>
              <a:t>Si 	14%</a:t>
            </a:r>
          </a:p>
          <a:p>
            <a:pPr algn="just"/>
            <a:r>
              <a:rPr lang="es-MX" dirty="0">
                <a:solidFill>
                  <a:schemeClr val="tx2"/>
                </a:solidFill>
              </a:rPr>
              <a:t>Se Ignora 	72%</a:t>
            </a:r>
          </a:p>
        </p:txBody>
      </p:sp>
      <p:sp>
        <p:nvSpPr>
          <p:cNvPr id="23" name="Google Shape;311;p43">
            <a:extLst>
              <a:ext uri="{FF2B5EF4-FFF2-40B4-BE49-F238E27FC236}">
                <a16:creationId xmlns:a16="http://schemas.microsoft.com/office/drawing/2014/main" id="{62482984-FAE2-4B5D-AD67-57D80C0B5B0C}"/>
              </a:ext>
            </a:extLst>
          </p:cNvPr>
          <p:cNvSpPr/>
          <p:nvPr/>
        </p:nvSpPr>
        <p:spPr>
          <a:xfrm>
            <a:off x="4571999" y="2793653"/>
            <a:ext cx="1826961" cy="146807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252920EA-A478-46F7-A0D0-5A5D8EFD32BE}"/>
              </a:ext>
            </a:extLst>
          </p:cNvPr>
          <p:cNvSpPr txBox="1"/>
          <p:nvPr/>
        </p:nvSpPr>
        <p:spPr>
          <a:xfrm>
            <a:off x="4790584" y="3361276"/>
            <a:ext cx="15369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solidFill>
                  <a:schemeClr val="tx2"/>
                </a:solidFill>
              </a:rPr>
              <a:t>2020 – 301,678</a:t>
            </a:r>
          </a:p>
          <a:p>
            <a:pPr algn="just"/>
            <a:endParaRPr lang="es-MX" dirty="0">
              <a:solidFill>
                <a:schemeClr val="tx2"/>
              </a:solidFill>
            </a:endParaRPr>
          </a:p>
          <a:p>
            <a:pPr algn="just"/>
            <a:r>
              <a:rPr lang="es-MX" dirty="0">
                <a:solidFill>
                  <a:schemeClr val="tx2"/>
                </a:solidFill>
              </a:rPr>
              <a:t>-25.44% vs AA</a:t>
            </a:r>
          </a:p>
        </p:txBody>
      </p:sp>
      <p:sp>
        <p:nvSpPr>
          <p:cNvPr id="25" name="Google Shape;316;p43">
            <a:extLst>
              <a:ext uri="{FF2B5EF4-FFF2-40B4-BE49-F238E27FC236}">
                <a16:creationId xmlns:a16="http://schemas.microsoft.com/office/drawing/2014/main" id="{9546C94F-710E-471A-A353-5DB69ADEBAEF}"/>
              </a:ext>
            </a:extLst>
          </p:cNvPr>
          <p:cNvSpPr txBox="1">
            <a:spLocks/>
          </p:cNvSpPr>
          <p:nvPr/>
        </p:nvSpPr>
        <p:spPr>
          <a:xfrm>
            <a:off x="4769722" y="3052395"/>
            <a:ext cx="1530754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s-MX" sz="1400" dirty="0"/>
              <a:t>Total Accidentes</a:t>
            </a:r>
          </a:p>
        </p:txBody>
      </p:sp>
      <p:sp>
        <p:nvSpPr>
          <p:cNvPr id="26" name="Google Shape;559;p54">
            <a:extLst>
              <a:ext uri="{FF2B5EF4-FFF2-40B4-BE49-F238E27FC236}">
                <a16:creationId xmlns:a16="http://schemas.microsoft.com/office/drawing/2014/main" id="{1C8EEDAC-8FB0-4BD5-8A0D-0EA331A0AD43}"/>
              </a:ext>
            </a:extLst>
          </p:cNvPr>
          <p:cNvSpPr txBox="1">
            <a:spLocks/>
          </p:cNvSpPr>
          <p:nvPr/>
        </p:nvSpPr>
        <p:spPr>
          <a:xfrm>
            <a:off x="4968482" y="1040311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MX" sz="1200" dirty="0">
                <a:solidFill>
                  <a:schemeClr val="tx1"/>
                </a:solidFill>
              </a:rPr>
              <a:t>59.6%</a:t>
            </a:r>
          </a:p>
        </p:txBody>
      </p:sp>
      <p:sp>
        <p:nvSpPr>
          <p:cNvPr id="27" name="Google Shape;559;p54">
            <a:extLst>
              <a:ext uri="{FF2B5EF4-FFF2-40B4-BE49-F238E27FC236}">
                <a16:creationId xmlns:a16="http://schemas.microsoft.com/office/drawing/2014/main" id="{32A4739E-CE7A-43E4-9C9F-239F8408E298}"/>
              </a:ext>
            </a:extLst>
          </p:cNvPr>
          <p:cNvSpPr txBox="1">
            <a:spLocks/>
          </p:cNvSpPr>
          <p:nvPr/>
        </p:nvSpPr>
        <p:spPr>
          <a:xfrm>
            <a:off x="1231920" y="1806391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MX" sz="1200" dirty="0">
                <a:solidFill>
                  <a:schemeClr val="tx1"/>
                </a:solidFill>
              </a:rPr>
              <a:t>14.0%</a:t>
            </a:r>
          </a:p>
        </p:txBody>
      </p:sp>
      <p:sp>
        <p:nvSpPr>
          <p:cNvPr id="28" name="Google Shape;559;p54">
            <a:extLst>
              <a:ext uri="{FF2B5EF4-FFF2-40B4-BE49-F238E27FC236}">
                <a16:creationId xmlns:a16="http://schemas.microsoft.com/office/drawing/2014/main" id="{EA2C49DF-7B74-435B-AFD8-B5CE45F698DB}"/>
              </a:ext>
            </a:extLst>
          </p:cNvPr>
          <p:cNvSpPr txBox="1">
            <a:spLocks/>
          </p:cNvSpPr>
          <p:nvPr/>
        </p:nvSpPr>
        <p:spPr>
          <a:xfrm>
            <a:off x="1212119" y="2561169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MX" sz="1200" dirty="0">
                <a:solidFill>
                  <a:schemeClr val="tx1"/>
                </a:solidFill>
              </a:rPr>
              <a:t>13.5%</a:t>
            </a:r>
          </a:p>
        </p:txBody>
      </p:sp>
      <p:sp>
        <p:nvSpPr>
          <p:cNvPr id="29" name="Google Shape;559;p54">
            <a:extLst>
              <a:ext uri="{FF2B5EF4-FFF2-40B4-BE49-F238E27FC236}">
                <a16:creationId xmlns:a16="http://schemas.microsoft.com/office/drawing/2014/main" id="{8D1F9D65-7316-487E-91FC-EEF36BCCAB0A}"/>
              </a:ext>
            </a:extLst>
          </p:cNvPr>
          <p:cNvSpPr txBox="1">
            <a:spLocks/>
          </p:cNvSpPr>
          <p:nvPr/>
        </p:nvSpPr>
        <p:spPr>
          <a:xfrm rot="16200000">
            <a:off x="622397" y="3435653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MX" sz="1000" dirty="0">
                <a:solidFill>
                  <a:schemeClr val="tx1"/>
                </a:solidFill>
              </a:rPr>
              <a:t>3.1%</a:t>
            </a:r>
          </a:p>
        </p:txBody>
      </p:sp>
      <p:sp>
        <p:nvSpPr>
          <p:cNvPr id="30" name="Google Shape;559;p54">
            <a:extLst>
              <a:ext uri="{FF2B5EF4-FFF2-40B4-BE49-F238E27FC236}">
                <a16:creationId xmlns:a16="http://schemas.microsoft.com/office/drawing/2014/main" id="{0F7B06B3-4512-4F6B-BDCA-19A6B8DD3B85}"/>
              </a:ext>
            </a:extLst>
          </p:cNvPr>
          <p:cNvSpPr txBox="1">
            <a:spLocks/>
          </p:cNvSpPr>
          <p:nvPr/>
        </p:nvSpPr>
        <p:spPr>
          <a:xfrm rot="16200000">
            <a:off x="622397" y="4128203"/>
            <a:ext cx="1847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MX" sz="1000" dirty="0">
                <a:solidFill>
                  <a:schemeClr val="tx1"/>
                </a:solidFill>
              </a:rPr>
              <a:t>2.9%</a:t>
            </a:r>
          </a:p>
        </p:txBody>
      </p:sp>
    </p:spTree>
    <p:extLst>
      <p:ext uri="{BB962C8B-B14F-4D97-AF65-F5344CB8AC3E}">
        <p14:creationId xmlns:p14="http://schemas.microsoft.com/office/powerpoint/2010/main" val="1067411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5"/>
          <p:cNvSpPr txBox="1">
            <a:spLocks noGrp="1"/>
          </p:cNvSpPr>
          <p:nvPr>
            <p:ph type="title"/>
          </p:nvPr>
        </p:nvSpPr>
        <p:spPr>
          <a:xfrm>
            <a:off x="2122500" y="81158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Accidentes de Transito Terreste</a:t>
            </a:r>
            <a:endParaRPr dirty="0"/>
          </a:p>
        </p:txBody>
      </p:sp>
      <p:sp>
        <p:nvSpPr>
          <p:cNvPr id="374" name="Google Shape;374;p45"/>
          <p:cNvSpPr txBox="1">
            <a:spLocks noGrp="1"/>
          </p:cNvSpPr>
          <p:nvPr>
            <p:ph type="title"/>
          </p:nvPr>
        </p:nvSpPr>
        <p:spPr>
          <a:xfrm>
            <a:off x="6622846" y="1381864"/>
            <a:ext cx="2253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301,678</a:t>
            </a:r>
            <a:endParaRPr sz="3000" dirty="0"/>
          </a:p>
        </p:txBody>
      </p:sp>
      <p:sp>
        <p:nvSpPr>
          <p:cNvPr id="375" name="Google Shape;375;p45"/>
          <p:cNvSpPr txBox="1"/>
          <p:nvPr/>
        </p:nvSpPr>
        <p:spPr>
          <a:xfrm>
            <a:off x="6513997" y="1924589"/>
            <a:ext cx="25374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Total  año 2020</a:t>
            </a:r>
            <a:endParaRPr sz="1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6" name="Google Shape;376;p45"/>
          <p:cNvSpPr txBox="1">
            <a:spLocks noGrp="1"/>
          </p:cNvSpPr>
          <p:nvPr>
            <p:ph type="title"/>
          </p:nvPr>
        </p:nvSpPr>
        <p:spPr>
          <a:xfrm>
            <a:off x="6777092" y="2409452"/>
            <a:ext cx="2253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25,139</a:t>
            </a:r>
            <a:endParaRPr sz="3000" dirty="0"/>
          </a:p>
        </p:txBody>
      </p:sp>
      <p:sp>
        <p:nvSpPr>
          <p:cNvPr id="377" name="Google Shape;377;p45"/>
          <p:cNvSpPr txBox="1"/>
          <p:nvPr/>
        </p:nvSpPr>
        <p:spPr>
          <a:xfrm>
            <a:off x="6569081" y="2952177"/>
            <a:ext cx="25374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Mensual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0" name="Gráfico 9">
            <a:extLst>
              <a:ext uri="{FF2B5EF4-FFF2-40B4-BE49-F238E27FC236}">
                <a16:creationId xmlns:a16="http://schemas.microsoft.com/office/drawing/2014/main" id="{9D0BF592-ECDE-47A5-9CF2-250467D691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6085254"/>
              </p:ext>
            </p:extLst>
          </p:nvPr>
        </p:nvGraphicFramePr>
        <p:xfrm>
          <a:off x="727134" y="1299987"/>
          <a:ext cx="5552483" cy="33918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6" name="CuadroTexto 25">
            <a:extLst>
              <a:ext uri="{FF2B5EF4-FFF2-40B4-BE49-F238E27FC236}">
                <a16:creationId xmlns:a16="http://schemas.microsoft.com/office/drawing/2014/main" id="{EDC29EC6-64F0-42EB-AECA-1845FB8BDA88}"/>
              </a:ext>
            </a:extLst>
          </p:cNvPr>
          <p:cNvSpPr txBox="1"/>
          <p:nvPr/>
        </p:nvSpPr>
        <p:spPr>
          <a:xfrm>
            <a:off x="859317" y="661011"/>
            <a:ext cx="1718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Indicadores</a:t>
            </a:r>
          </a:p>
        </p:txBody>
      </p:sp>
      <p:sp>
        <p:nvSpPr>
          <p:cNvPr id="9" name="Google Shape;376;p45">
            <a:extLst>
              <a:ext uri="{FF2B5EF4-FFF2-40B4-BE49-F238E27FC236}">
                <a16:creationId xmlns:a16="http://schemas.microsoft.com/office/drawing/2014/main" id="{E93BB5F6-5D71-45EC-BF8A-4728DE102895}"/>
              </a:ext>
            </a:extLst>
          </p:cNvPr>
          <p:cNvSpPr txBox="1">
            <a:spLocks/>
          </p:cNvSpPr>
          <p:nvPr/>
        </p:nvSpPr>
        <p:spPr>
          <a:xfrm>
            <a:off x="6819322" y="3299979"/>
            <a:ext cx="2253600" cy="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" sz="3000" dirty="0"/>
              <a:t>837</a:t>
            </a:r>
          </a:p>
        </p:txBody>
      </p:sp>
      <p:sp>
        <p:nvSpPr>
          <p:cNvPr id="11" name="Google Shape;377;p45">
            <a:extLst>
              <a:ext uri="{FF2B5EF4-FFF2-40B4-BE49-F238E27FC236}">
                <a16:creationId xmlns:a16="http://schemas.microsoft.com/office/drawing/2014/main" id="{8538AEA8-CD2B-41D4-AA34-EB7D0749F536}"/>
              </a:ext>
            </a:extLst>
          </p:cNvPr>
          <p:cNvSpPr txBox="1"/>
          <p:nvPr/>
        </p:nvSpPr>
        <p:spPr>
          <a:xfrm>
            <a:off x="6655379" y="3842704"/>
            <a:ext cx="25374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Diario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99E3C02-FFE0-4804-B80D-1B4788126FE4}"/>
              </a:ext>
            </a:extLst>
          </p:cNvPr>
          <p:cNvSpPr txBox="1"/>
          <p:nvPr/>
        </p:nvSpPr>
        <p:spPr>
          <a:xfrm>
            <a:off x="1121887" y="2355771"/>
            <a:ext cx="750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tx1"/>
                </a:solidFill>
              </a:rPr>
              <a:t>41.2%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C7ADDCF-F13A-409C-AD54-F44C0AC4B4B3}"/>
              </a:ext>
            </a:extLst>
          </p:cNvPr>
          <p:cNvSpPr txBox="1"/>
          <p:nvPr/>
        </p:nvSpPr>
        <p:spPr>
          <a:xfrm>
            <a:off x="2166652" y="3675958"/>
            <a:ext cx="750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tx1"/>
                </a:solidFill>
              </a:rPr>
              <a:t>14.3%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A6752AB-4B53-4327-BD96-D16718673DB9}"/>
              </a:ext>
            </a:extLst>
          </p:cNvPr>
          <p:cNvSpPr txBox="1"/>
          <p:nvPr/>
        </p:nvSpPr>
        <p:spPr>
          <a:xfrm>
            <a:off x="3222435" y="3872426"/>
            <a:ext cx="750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b="1" u="sng" dirty="0">
                <a:solidFill>
                  <a:schemeClr val="tx1"/>
                </a:solidFill>
              </a:rPr>
              <a:t>10.9%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5145D2D-330C-4629-8D03-A451737CE815}"/>
              </a:ext>
            </a:extLst>
          </p:cNvPr>
          <p:cNvSpPr txBox="1"/>
          <p:nvPr/>
        </p:nvSpPr>
        <p:spPr>
          <a:xfrm>
            <a:off x="4289235" y="3881605"/>
            <a:ext cx="750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tx1"/>
                </a:solidFill>
              </a:rPr>
              <a:t>10.2%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0810845-44C0-4DF4-A305-165A6F3A2FB4}"/>
              </a:ext>
            </a:extLst>
          </p:cNvPr>
          <p:cNvSpPr txBox="1"/>
          <p:nvPr/>
        </p:nvSpPr>
        <p:spPr>
          <a:xfrm>
            <a:off x="5334002" y="3868752"/>
            <a:ext cx="750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chemeClr val="tx1"/>
                </a:solidFill>
              </a:rPr>
              <a:t>10.1%</a:t>
            </a:r>
          </a:p>
        </p:txBody>
      </p:sp>
    </p:spTree>
    <p:extLst>
      <p:ext uri="{BB962C8B-B14F-4D97-AF65-F5344CB8AC3E}">
        <p14:creationId xmlns:p14="http://schemas.microsoft.com/office/powerpoint/2010/main" val="150308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>
            <a:spLocks noGrp="1"/>
          </p:cNvSpPr>
          <p:nvPr>
            <p:ph type="title"/>
          </p:nvPr>
        </p:nvSpPr>
        <p:spPr>
          <a:xfrm>
            <a:off x="2214389" y="367600"/>
            <a:ext cx="4957591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Tendencias de Accidentes Mensual</a:t>
            </a:r>
            <a:endParaRPr dirty="0"/>
          </a:p>
        </p:txBody>
      </p:sp>
      <p:graphicFrame>
        <p:nvGraphicFramePr>
          <p:cNvPr id="9" name="Gráfico 8">
            <a:extLst>
              <a:ext uri="{FF2B5EF4-FFF2-40B4-BE49-F238E27FC236}">
                <a16:creationId xmlns:a16="http://schemas.microsoft.com/office/drawing/2014/main" id="{FA9D4E90-4319-43B1-8065-DDF54C4D79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7555076"/>
              </p:ext>
            </p:extLst>
          </p:nvPr>
        </p:nvGraphicFramePr>
        <p:xfrm>
          <a:off x="433330" y="1167712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CuadroTexto 14">
            <a:extLst>
              <a:ext uri="{FF2B5EF4-FFF2-40B4-BE49-F238E27FC236}">
                <a16:creationId xmlns:a16="http://schemas.microsoft.com/office/drawing/2014/main" id="{3FA342A2-8D51-4049-AA75-F1A6B81E61B4}"/>
              </a:ext>
            </a:extLst>
          </p:cNvPr>
          <p:cNvSpPr txBox="1"/>
          <p:nvPr/>
        </p:nvSpPr>
        <p:spPr>
          <a:xfrm>
            <a:off x="859317" y="661011"/>
            <a:ext cx="1718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Indicadores</a:t>
            </a:r>
          </a:p>
        </p:txBody>
      </p:sp>
      <p:sp>
        <p:nvSpPr>
          <p:cNvPr id="76" name="Google Shape;425;p48">
            <a:extLst>
              <a:ext uri="{FF2B5EF4-FFF2-40B4-BE49-F238E27FC236}">
                <a16:creationId xmlns:a16="http://schemas.microsoft.com/office/drawing/2014/main" id="{D89EF51E-D5B6-4B9C-BFF5-3ECEABB11B9D}"/>
              </a:ext>
            </a:extLst>
          </p:cNvPr>
          <p:cNvSpPr txBox="1">
            <a:spLocks/>
          </p:cNvSpPr>
          <p:nvPr/>
        </p:nvSpPr>
        <p:spPr>
          <a:xfrm>
            <a:off x="6750238" y="3096970"/>
            <a:ext cx="2299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MX"/>
              <a:t>Innovation Award</a:t>
            </a:r>
          </a:p>
        </p:txBody>
      </p:sp>
      <p:sp>
        <p:nvSpPr>
          <p:cNvPr id="77" name="Google Shape;426;p48">
            <a:extLst>
              <a:ext uri="{FF2B5EF4-FFF2-40B4-BE49-F238E27FC236}">
                <a16:creationId xmlns:a16="http://schemas.microsoft.com/office/drawing/2014/main" id="{F0FC9C84-12AB-4F93-A16A-C52D8B488D0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750238" y="3021929"/>
            <a:ext cx="2299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Muertes  3,826 = 1.27 %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Heridos 71,935 = 23.84 %</a:t>
            </a:r>
            <a:endParaRPr dirty="0"/>
          </a:p>
        </p:txBody>
      </p:sp>
      <p:sp>
        <p:nvSpPr>
          <p:cNvPr id="78" name="Google Shape;429;p48">
            <a:extLst>
              <a:ext uri="{FF2B5EF4-FFF2-40B4-BE49-F238E27FC236}">
                <a16:creationId xmlns:a16="http://schemas.microsoft.com/office/drawing/2014/main" id="{624CB8F9-E2A5-43F9-98B6-4448DAEA5A04}"/>
              </a:ext>
            </a:extLst>
          </p:cNvPr>
          <p:cNvSpPr txBox="1">
            <a:spLocks/>
          </p:cNvSpPr>
          <p:nvPr/>
        </p:nvSpPr>
        <p:spPr>
          <a:xfrm>
            <a:off x="6773188" y="1830308"/>
            <a:ext cx="2253600" cy="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" sz="3000" dirty="0"/>
              <a:t>2020</a:t>
            </a:r>
          </a:p>
        </p:txBody>
      </p:sp>
      <p:cxnSp>
        <p:nvCxnSpPr>
          <p:cNvPr id="79" name="Google Shape;431;p48">
            <a:extLst>
              <a:ext uri="{FF2B5EF4-FFF2-40B4-BE49-F238E27FC236}">
                <a16:creationId xmlns:a16="http://schemas.microsoft.com/office/drawing/2014/main" id="{832B3A09-732E-4D3A-9F48-64F5B115A582}"/>
              </a:ext>
            </a:extLst>
          </p:cNvPr>
          <p:cNvCxnSpPr>
            <a:cxnSpLocks/>
          </p:cNvCxnSpPr>
          <p:nvPr/>
        </p:nvCxnSpPr>
        <p:spPr>
          <a:xfrm>
            <a:off x="7899988" y="2420306"/>
            <a:ext cx="0" cy="61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98266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5"/>
          <p:cNvSpPr txBox="1">
            <a:spLocks noGrp="1"/>
          </p:cNvSpPr>
          <p:nvPr>
            <p:ph type="title"/>
          </p:nvPr>
        </p:nvSpPr>
        <p:spPr>
          <a:xfrm>
            <a:off x="2001313" y="367600"/>
            <a:ext cx="5346936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% de Género en Accidentes</a:t>
            </a:r>
            <a:endParaRPr dirty="0"/>
          </a:p>
        </p:txBody>
      </p:sp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FBF60632-4AEC-4704-B96A-F2B08DE132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7356464"/>
              </p:ext>
            </p:extLst>
          </p:nvPr>
        </p:nvGraphicFramePr>
        <p:xfrm>
          <a:off x="1686262" y="10795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0" name="Google Shape;441;p49">
            <a:extLst>
              <a:ext uri="{FF2B5EF4-FFF2-40B4-BE49-F238E27FC236}">
                <a16:creationId xmlns:a16="http://schemas.microsoft.com/office/drawing/2014/main" id="{855D616A-4537-4759-A4DC-F8F230291B1F}"/>
              </a:ext>
            </a:extLst>
          </p:cNvPr>
          <p:cNvSpPr txBox="1">
            <a:spLocks/>
          </p:cNvSpPr>
          <p:nvPr/>
        </p:nvSpPr>
        <p:spPr>
          <a:xfrm>
            <a:off x="289920" y="2715828"/>
            <a:ext cx="1933200" cy="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" sz="3000" dirty="0"/>
              <a:t>75.7%</a:t>
            </a:r>
          </a:p>
        </p:txBody>
      </p:sp>
      <p:sp>
        <p:nvSpPr>
          <p:cNvPr id="21" name="Google Shape;442;p49">
            <a:extLst>
              <a:ext uri="{FF2B5EF4-FFF2-40B4-BE49-F238E27FC236}">
                <a16:creationId xmlns:a16="http://schemas.microsoft.com/office/drawing/2014/main" id="{1E4DDA3F-6BF5-4E57-9FAD-E019D11C20CB}"/>
              </a:ext>
            </a:extLst>
          </p:cNvPr>
          <p:cNvSpPr txBox="1"/>
          <p:nvPr/>
        </p:nvSpPr>
        <p:spPr>
          <a:xfrm>
            <a:off x="251918" y="3309381"/>
            <a:ext cx="1933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Hombre</a:t>
            </a:r>
            <a:endParaRPr sz="1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441;p49">
            <a:extLst>
              <a:ext uri="{FF2B5EF4-FFF2-40B4-BE49-F238E27FC236}">
                <a16:creationId xmlns:a16="http://schemas.microsoft.com/office/drawing/2014/main" id="{809EE59E-DF48-4242-AC26-EBCD698062DC}"/>
              </a:ext>
            </a:extLst>
          </p:cNvPr>
          <p:cNvSpPr txBox="1">
            <a:spLocks/>
          </p:cNvSpPr>
          <p:nvPr/>
        </p:nvSpPr>
        <p:spPr>
          <a:xfrm>
            <a:off x="7102183" y="1799589"/>
            <a:ext cx="1933200" cy="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" sz="3000" dirty="0"/>
              <a:t>13.1%</a:t>
            </a:r>
          </a:p>
        </p:txBody>
      </p:sp>
      <p:sp>
        <p:nvSpPr>
          <p:cNvPr id="23" name="Google Shape;442;p49">
            <a:extLst>
              <a:ext uri="{FF2B5EF4-FFF2-40B4-BE49-F238E27FC236}">
                <a16:creationId xmlns:a16="http://schemas.microsoft.com/office/drawing/2014/main" id="{27BCDE92-1D5B-4E56-8054-58BECE246C6A}"/>
              </a:ext>
            </a:extLst>
          </p:cNvPr>
          <p:cNvSpPr txBox="1"/>
          <p:nvPr/>
        </p:nvSpPr>
        <p:spPr>
          <a:xfrm>
            <a:off x="7080149" y="2356535"/>
            <a:ext cx="1933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Mujer</a:t>
            </a:r>
            <a:endParaRPr sz="1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" name="Google Shape;441;p49">
            <a:extLst>
              <a:ext uri="{FF2B5EF4-FFF2-40B4-BE49-F238E27FC236}">
                <a16:creationId xmlns:a16="http://schemas.microsoft.com/office/drawing/2014/main" id="{708B5187-0D4F-4502-87DA-C76BFC7E27A1}"/>
              </a:ext>
            </a:extLst>
          </p:cNvPr>
          <p:cNvSpPr txBox="1">
            <a:spLocks/>
          </p:cNvSpPr>
          <p:nvPr/>
        </p:nvSpPr>
        <p:spPr>
          <a:xfrm>
            <a:off x="7087602" y="3423481"/>
            <a:ext cx="1933200" cy="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" sz="3000" dirty="0"/>
              <a:t>11.2%</a:t>
            </a:r>
          </a:p>
        </p:txBody>
      </p:sp>
      <p:sp>
        <p:nvSpPr>
          <p:cNvPr id="25" name="Google Shape;442;p49">
            <a:extLst>
              <a:ext uri="{FF2B5EF4-FFF2-40B4-BE49-F238E27FC236}">
                <a16:creationId xmlns:a16="http://schemas.microsoft.com/office/drawing/2014/main" id="{05D8AE68-F2C3-434E-8280-EAEADE94FBF7}"/>
              </a:ext>
            </a:extLst>
          </p:cNvPr>
          <p:cNvSpPr txBox="1"/>
          <p:nvPr/>
        </p:nvSpPr>
        <p:spPr>
          <a:xfrm>
            <a:off x="7089328" y="3985197"/>
            <a:ext cx="1933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Sin registro</a:t>
            </a:r>
            <a:endParaRPr sz="1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" name="Google Shape;448;p49">
            <a:extLst>
              <a:ext uri="{FF2B5EF4-FFF2-40B4-BE49-F238E27FC236}">
                <a16:creationId xmlns:a16="http://schemas.microsoft.com/office/drawing/2014/main" id="{8027B346-2F17-421A-B5DD-E64F218FDA6B}"/>
              </a:ext>
            </a:extLst>
          </p:cNvPr>
          <p:cNvCxnSpPr>
            <a:cxnSpLocks/>
          </p:cNvCxnSpPr>
          <p:nvPr/>
        </p:nvCxnSpPr>
        <p:spPr>
          <a:xfrm>
            <a:off x="1869113" y="3040655"/>
            <a:ext cx="1750349" cy="10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7" name="Google Shape;448;p49">
            <a:extLst>
              <a:ext uri="{FF2B5EF4-FFF2-40B4-BE49-F238E27FC236}">
                <a16:creationId xmlns:a16="http://schemas.microsoft.com/office/drawing/2014/main" id="{8C1BB5E8-4A31-4F92-AAF3-3B9895DBD116}"/>
              </a:ext>
            </a:extLst>
          </p:cNvPr>
          <p:cNvCxnSpPr>
            <a:cxnSpLocks/>
          </p:cNvCxnSpPr>
          <p:nvPr/>
        </p:nvCxnSpPr>
        <p:spPr>
          <a:xfrm rot="10800000">
            <a:off x="6112487" y="3414922"/>
            <a:ext cx="1323079" cy="34762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3" name="Google Shape;448;p49">
            <a:extLst>
              <a:ext uri="{FF2B5EF4-FFF2-40B4-BE49-F238E27FC236}">
                <a16:creationId xmlns:a16="http://schemas.microsoft.com/office/drawing/2014/main" id="{6270056E-2867-4256-9959-C1CE99CACAB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59487" y="2160778"/>
            <a:ext cx="1365887" cy="201241"/>
          </a:xfrm>
          <a:prstGeom prst="bentConnector3">
            <a:avLst>
              <a:gd name="adj1" fmla="val 5161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C3DCEBAA-1BAD-4FA9-9AA9-B9E162E4EEE3}"/>
              </a:ext>
            </a:extLst>
          </p:cNvPr>
          <p:cNvSpPr txBox="1"/>
          <p:nvPr/>
        </p:nvSpPr>
        <p:spPr>
          <a:xfrm>
            <a:off x="859317" y="661011"/>
            <a:ext cx="1718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Indicadores</a:t>
            </a:r>
          </a:p>
        </p:txBody>
      </p:sp>
      <p:grpSp>
        <p:nvGrpSpPr>
          <p:cNvPr id="37" name="Google Shape;507;p51">
            <a:extLst>
              <a:ext uri="{FF2B5EF4-FFF2-40B4-BE49-F238E27FC236}">
                <a16:creationId xmlns:a16="http://schemas.microsoft.com/office/drawing/2014/main" id="{094AE70E-E1C3-4885-BBCE-F80615E88E06}"/>
              </a:ext>
            </a:extLst>
          </p:cNvPr>
          <p:cNvGrpSpPr/>
          <p:nvPr/>
        </p:nvGrpSpPr>
        <p:grpSpPr>
          <a:xfrm>
            <a:off x="1049536" y="2229997"/>
            <a:ext cx="382206" cy="490302"/>
            <a:chOff x="6974158" y="2789537"/>
            <a:chExt cx="255247" cy="327458"/>
          </a:xfrm>
        </p:grpSpPr>
        <p:sp>
          <p:nvSpPr>
            <p:cNvPr id="38" name="Google Shape;508;p51">
              <a:extLst>
                <a:ext uri="{FF2B5EF4-FFF2-40B4-BE49-F238E27FC236}">
                  <a16:creationId xmlns:a16="http://schemas.microsoft.com/office/drawing/2014/main" id="{C095A58A-80C1-49B4-812A-1BBE9634F54F}"/>
                </a:ext>
              </a:extLst>
            </p:cNvPr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09;p51">
              <a:extLst>
                <a:ext uri="{FF2B5EF4-FFF2-40B4-BE49-F238E27FC236}">
                  <a16:creationId xmlns:a16="http://schemas.microsoft.com/office/drawing/2014/main" id="{1A9A271A-BB14-4E9E-8D89-E6609F292462}"/>
                </a:ext>
              </a:extLst>
            </p:cNvPr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10;p51">
              <a:extLst>
                <a:ext uri="{FF2B5EF4-FFF2-40B4-BE49-F238E27FC236}">
                  <a16:creationId xmlns:a16="http://schemas.microsoft.com/office/drawing/2014/main" id="{9250C391-EC8F-433B-99B6-5D7D10DA0987}"/>
                </a:ext>
              </a:extLst>
            </p:cNvPr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11;p51">
              <a:extLst>
                <a:ext uri="{FF2B5EF4-FFF2-40B4-BE49-F238E27FC236}">
                  <a16:creationId xmlns:a16="http://schemas.microsoft.com/office/drawing/2014/main" id="{3B8445F7-3F85-4E81-B784-CDB1E6A5027E}"/>
                </a:ext>
              </a:extLst>
            </p:cNvPr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12;p51">
              <a:extLst>
                <a:ext uri="{FF2B5EF4-FFF2-40B4-BE49-F238E27FC236}">
                  <a16:creationId xmlns:a16="http://schemas.microsoft.com/office/drawing/2014/main" id="{32408950-9CC3-4EC1-858C-4FBAA944E437}"/>
                </a:ext>
              </a:extLst>
            </p:cNvPr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13;p51">
              <a:extLst>
                <a:ext uri="{FF2B5EF4-FFF2-40B4-BE49-F238E27FC236}">
                  <a16:creationId xmlns:a16="http://schemas.microsoft.com/office/drawing/2014/main" id="{9E9A3C0F-F0E3-4709-A8D1-322FEE887A05}"/>
                </a:ext>
              </a:extLst>
            </p:cNvPr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514;p51">
            <a:extLst>
              <a:ext uri="{FF2B5EF4-FFF2-40B4-BE49-F238E27FC236}">
                <a16:creationId xmlns:a16="http://schemas.microsoft.com/office/drawing/2014/main" id="{B0D121F6-A61D-49BF-9581-8B086D1C1511}"/>
              </a:ext>
            </a:extLst>
          </p:cNvPr>
          <p:cNvGrpSpPr/>
          <p:nvPr/>
        </p:nvGrpSpPr>
        <p:grpSpPr>
          <a:xfrm>
            <a:off x="7872576" y="1266590"/>
            <a:ext cx="365802" cy="488591"/>
            <a:chOff x="7530697" y="2790299"/>
            <a:chExt cx="244291" cy="326314"/>
          </a:xfrm>
        </p:grpSpPr>
        <p:sp>
          <p:nvSpPr>
            <p:cNvPr id="45" name="Google Shape;515;p51">
              <a:extLst>
                <a:ext uri="{FF2B5EF4-FFF2-40B4-BE49-F238E27FC236}">
                  <a16:creationId xmlns:a16="http://schemas.microsoft.com/office/drawing/2014/main" id="{2685237F-8340-45E6-BABB-5D71226EE46E}"/>
                </a:ext>
              </a:extLst>
            </p:cNvPr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16;p51">
              <a:extLst>
                <a:ext uri="{FF2B5EF4-FFF2-40B4-BE49-F238E27FC236}">
                  <a16:creationId xmlns:a16="http://schemas.microsoft.com/office/drawing/2014/main" id="{1790B84A-EAF1-4615-A8ED-6EF42276D617}"/>
                </a:ext>
              </a:extLst>
            </p:cNvPr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17;p51">
              <a:extLst>
                <a:ext uri="{FF2B5EF4-FFF2-40B4-BE49-F238E27FC236}">
                  <a16:creationId xmlns:a16="http://schemas.microsoft.com/office/drawing/2014/main" id="{DFFC621A-DF60-4870-9567-AB8878702C0F}"/>
                </a:ext>
              </a:extLst>
            </p:cNvPr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18;p51">
              <a:extLst>
                <a:ext uri="{FF2B5EF4-FFF2-40B4-BE49-F238E27FC236}">
                  <a16:creationId xmlns:a16="http://schemas.microsoft.com/office/drawing/2014/main" id="{F281257D-BF0C-4E8E-B0F4-3FFBA28CDF3B}"/>
                </a:ext>
              </a:extLst>
            </p:cNvPr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19;p51">
              <a:extLst>
                <a:ext uri="{FF2B5EF4-FFF2-40B4-BE49-F238E27FC236}">
                  <a16:creationId xmlns:a16="http://schemas.microsoft.com/office/drawing/2014/main" id="{F6C959CD-60D0-491D-8705-01902C5D9449}"/>
                </a:ext>
              </a:extLst>
            </p:cNvPr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20;p51">
              <a:extLst>
                <a:ext uri="{FF2B5EF4-FFF2-40B4-BE49-F238E27FC236}">
                  <a16:creationId xmlns:a16="http://schemas.microsoft.com/office/drawing/2014/main" id="{1B8FE1CB-AB73-42D4-8820-5F55821985CD}"/>
                </a:ext>
              </a:extLst>
            </p:cNvPr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85415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2E3F8273-BA75-4971-9BFA-C40A73AB0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2504" y="1167784"/>
            <a:ext cx="7124040" cy="3492347"/>
          </a:xfrm>
        </p:spPr>
        <p:txBody>
          <a:bodyPr/>
          <a:lstStyle/>
          <a:p>
            <a:pPr algn="just">
              <a:lnSpc>
                <a:spcPct val="200000"/>
              </a:lnSpc>
              <a:buAutoNum type="arabicParenR"/>
            </a:pPr>
            <a:r>
              <a:rPr lang="es-MX" dirty="0"/>
              <a:t>Mejorar los indicadores a través de acciones preventivas.</a:t>
            </a:r>
          </a:p>
          <a:p>
            <a:pPr algn="just">
              <a:lnSpc>
                <a:spcPct val="200000"/>
              </a:lnSpc>
              <a:buAutoNum type="arabicParenR"/>
            </a:pPr>
            <a:r>
              <a:rPr lang="es-MX" dirty="0"/>
              <a:t>Compartir infografías a través de diferente medios digitales, que permitan generar cambios en los hábitos del conductor.</a:t>
            </a:r>
          </a:p>
          <a:p>
            <a:pPr algn="just">
              <a:lnSpc>
                <a:spcPct val="200000"/>
              </a:lnSpc>
              <a:buAutoNum type="arabicParenR"/>
            </a:pPr>
            <a:r>
              <a:rPr lang="es-MX" dirty="0"/>
              <a:t>Crear conciencia a través de campañas masivas, para No conducir si consumes bebidas alcohólicas.</a:t>
            </a:r>
          </a:p>
          <a:p>
            <a:pPr algn="just">
              <a:lnSpc>
                <a:spcPct val="200000"/>
              </a:lnSpc>
              <a:buAutoNum type="arabicParenR"/>
            </a:pPr>
            <a:r>
              <a:rPr lang="es-MX" dirty="0"/>
              <a:t>Crear planes de acción en las zonas que reflejan el mayor número de accidentes.</a:t>
            </a:r>
          </a:p>
          <a:p>
            <a:pPr>
              <a:lnSpc>
                <a:spcPct val="200000"/>
              </a:lnSpc>
              <a:buAutoNum type="arabicParenR"/>
            </a:pPr>
            <a:endParaRPr lang="es-MX" dirty="0"/>
          </a:p>
        </p:txBody>
      </p:sp>
      <p:sp>
        <p:nvSpPr>
          <p:cNvPr id="4" name="Google Shape;197;p34">
            <a:extLst>
              <a:ext uri="{FF2B5EF4-FFF2-40B4-BE49-F238E27FC236}">
                <a16:creationId xmlns:a16="http://schemas.microsoft.com/office/drawing/2014/main" id="{3DF82636-D14D-4F68-8D51-183606543D7E}"/>
              </a:ext>
            </a:extLst>
          </p:cNvPr>
          <p:cNvSpPr txBox="1">
            <a:spLocks/>
          </p:cNvSpPr>
          <p:nvPr/>
        </p:nvSpPr>
        <p:spPr>
          <a:xfrm>
            <a:off x="5177868" y="521190"/>
            <a:ext cx="3646643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" dirty="0">
                <a:solidFill>
                  <a:schemeClr val="accent1"/>
                </a:solidFill>
              </a:rPr>
              <a:t>Conclusiones</a:t>
            </a:r>
            <a:endParaRPr lang="es-MX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015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xfrm>
            <a:off x="4931325" y="1446812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GRACIAS</a:t>
            </a:r>
            <a:endParaRPr sz="4800" dirty="0"/>
          </a:p>
        </p:txBody>
      </p:sp>
      <p:sp>
        <p:nvSpPr>
          <p:cNvPr id="207" name="Google Shape;207;p35"/>
          <p:cNvSpPr txBox="1">
            <a:spLocks noGrp="1"/>
          </p:cNvSpPr>
          <p:nvPr>
            <p:ph type="subTitle" idx="1"/>
          </p:nvPr>
        </p:nvSpPr>
        <p:spPr>
          <a:xfrm>
            <a:off x="5107595" y="2571750"/>
            <a:ext cx="310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Daniel González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/>
              <a:t>DAFT-OCT-2021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" name="Google Shape;711;p60">
            <a:extLst>
              <a:ext uri="{FF2B5EF4-FFF2-40B4-BE49-F238E27FC236}">
                <a16:creationId xmlns:a16="http://schemas.microsoft.com/office/drawing/2014/main" id="{1A881E09-3FA9-4DA8-8FF5-87FA898C1650}"/>
              </a:ext>
            </a:extLst>
          </p:cNvPr>
          <p:cNvGrpSpPr/>
          <p:nvPr/>
        </p:nvGrpSpPr>
        <p:grpSpPr>
          <a:xfrm>
            <a:off x="308472" y="974063"/>
            <a:ext cx="4117300" cy="3195373"/>
            <a:chOff x="0" y="1272375"/>
            <a:chExt cx="4117300" cy="3195373"/>
          </a:xfrm>
        </p:grpSpPr>
        <p:pic>
          <p:nvPicPr>
            <p:cNvPr id="11" name="Google Shape;712;p60">
              <a:extLst>
                <a:ext uri="{FF2B5EF4-FFF2-40B4-BE49-F238E27FC236}">
                  <a16:creationId xmlns:a16="http://schemas.microsoft.com/office/drawing/2014/main" id="{7A3C0168-1710-4E5E-B6CF-AAEED2616F5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4104"/>
            <a:stretch/>
          </p:blipFill>
          <p:spPr>
            <a:xfrm>
              <a:off x="0" y="1272375"/>
              <a:ext cx="4117300" cy="319537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713;p60">
              <a:extLst>
                <a:ext uri="{FF2B5EF4-FFF2-40B4-BE49-F238E27FC236}">
                  <a16:creationId xmlns:a16="http://schemas.microsoft.com/office/drawing/2014/main" id="{22B87F96-305D-4D5B-A91F-F5479D15350F}"/>
                </a:ext>
              </a:extLst>
            </p:cNvPr>
            <p:cNvSpPr/>
            <p:nvPr/>
          </p:nvSpPr>
          <p:spPr>
            <a:xfrm>
              <a:off x="0" y="1811125"/>
              <a:ext cx="4117200" cy="2656500"/>
            </a:xfrm>
            <a:prstGeom prst="rect">
              <a:avLst/>
            </a:prstGeom>
            <a:solidFill>
              <a:srgbClr val="000000">
                <a:alpha val="156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1648</TotalTime>
  <Words>288</Words>
  <Application>Microsoft Office PowerPoint</Application>
  <PresentationFormat>Presentación en pantalla (16:9)</PresentationFormat>
  <Paragraphs>90</Paragraphs>
  <Slides>9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Montserrat ExtraLight</vt:lpstr>
      <vt:lpstr>Montserrat</vt:lpstr>
      <vt:lpstr>Montserrat Black</vt:lpstr>
      <vt:lpstr>Arial</vt:lpstr>
      <vt:lpstr>Transport App Pitch Deck by Slidesgo</vt:lpstr>
      <vt:lpstr>Accidentes de Tránsito Terrestre en México</vt:lpstr>
      <vt:lpstr>Contexto Accidentes de Tránsito </vt:lpstr>
      <vt:lpstr>¿ Qué son los accidentes de Tránsito Terrestre?</vt:lpstr>
      <vt:lpstr>Principales Causales</vt:lpstr>
      <vt:lpstr>Accidentes de Transito Terreste</vt:lpstr>
      <vt:lpstr>Tendencias de Accidentes Mensual</vt:lpstr>
      <vt:lpstr>% de Género en Accidentes</vt:lpstr>
      <vt:lpstr>Presentación de PowerPoint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Accidentes de Transito Terreste en Mexico</dc:title>
  <dc:creator>DannyDaniel</dc:creator>
  <cp:lastModifiedBy>Miguel Angel Gonzalez Jaramillo</cp:lastModifiedBy>
  <cp:revision>43</cp:revision>
  <dcterms:modified xsi:type="dcterms:W3CDTF">2021-12-01T18:15:52Z</dcterms:modified>
</cp:coreProperties>
</file>